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8A2BFF6-BCDE-4F12-91AE-B57FFB09467E}"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409862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A2BFF6-BCDE-4F12-91AE-B57FFB09467E}"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243646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A2BFF6-BCDE-4F12-91AE-B57FFB09467E}"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18426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A2BFF6-BCDE-4F12-91AE-B57FFB09467E}"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100609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A2BFF6-BCDE-4F12-91AE-B57FFB09467E}"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338687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8A2BFF6-BCDE-4F12-91AE-B57FFB09467E}"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388363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8A2BFF6-BCDE-4F12-91AE-B57FFB09467E}" type="datetimeFigureOut">
              <a:rPr lang="en-GB" smtClean="0"/>
              <a:t>31/08/2021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150486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8A2BFF6-BCDE-4F12-91AE-B57FFB09467E}" type="datetimeFigureOut">
              <a:rPr lang="en-GB" smtClean="0"/>
              <a:t>31/08/2021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389438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2BFF6-BCDE-4F12-91AE-B57FFB09467E}" type="datetimeFigureOut">
              <a:rPr lang="en-GB" smtClean="0"/>
              <a:t>31/08/2021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73951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2BFF6-BCDE-4F12-91AE-B57FFB09467E}"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292830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2BFF6-BCDE-4F12-91AE-B57FFB09467E}"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2C1CBF-E81C-484A-99FC-470769170D14}" type="slidenum">
              <a:rPr lang="en-GB" smtClean="0"/>
              <a:t>‹#›</a:t>
            </a:fld>
            <a:endParaRPr lang="en-GB"/>
          </a:p>
        </p:txBody>
      </p:sp>
    </p:spTree>
    <p:extLst>
      <p:ext uri="{BB962C8B-B14F-4D97-AF65-F5344CB8AC3E}">
        <p14:creationId xmlns:p14="http://schemas.microsoft.com/office/powerpoint/2010/main" val="393220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2BFF6-BCDE-4F12-91AE-B57FFB09467E}" type="datetimeFigureOut">
              <a:rPr lang="en-GB" smtClean="0"/>
              <a:t>31/08/2021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C1CBF-E81C-484A-99FC-470769170D14}" type="slidenum">
              <a:rPr lang="en-GB" smtClean="0"/>
              <a:t>‹#›</a:t>
            </a:fld>
            <a:endParaRPr lang="en-GB"/>
          </a:p>
        </p:txBody>
      </p:sp>
    </p:spTree>
    <p:extLst>
      <p:ext uri="{BB962C8B-B14F-4D97-AF65-F5344CB8AC3E}">
        <p14:creationId xmlns:p14="http://schemas.microsoft.com/office/powerpoint/2010/main" val="18364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56" y="769441"/>
            <a:ext cx="11349417" cy="5826034"/>
          </a:xfrm>
          <a:prstGeom prst="rect">
            <a:avLst/>
          </a:prstGeom>
        </p:spPr>
      </p:pic>
      <p:sp>
        <p:nvSpPr>
          <p:cNvPr id="5" name="TextBox 4"/>
          <p:cNvSpPr txBox="1"/>
          <p:nvPr/>
        </p:nvSpPr>
        <p:spPr>
          <a:xfrm>
            <a:off x="979714" y="0"/>
            <a:ext cx="888275" cy="769441"/>
          </a:xfrm>
          <a:prstGeom prst="rect">
            <a:avLst/>
          </a:prstGeom>
          <a:noFill/>
        </p:spPr>
        <p:txBody>
          <a:bodyPr wrap="square" rtlCol="0">
            <a:spAutoFit/>
          </a:bodyPr>
          <a:lstStyle/>
          <a:p>
            <a:pPr algn="ctr"/>
            <a:r>
              <a:rPr lang="en-GB" sz="4400" b="1" smtClean="0">
                <a:solidFill>
                  <a:srgbClr val="0070C0"/>
                </a:solidFill>
                <a:latin typeface="Times New Roman" panose="02020603050405020304" pitchFamily="18" charset="0"/>
                <a:cs typeface="Times New Roman" panose="02020603050405020304" pitchFamily="18" charset="0"/>
              </a:rPr>
              <a:t>1</a:t>
            </a:r>
            <a:endParaRPr lang="en-GB" sz="4400" b="1">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70217" y="0"/>
            <a:ext cx="888275" cy="769441"/>
          </a:xfrm>
          <a:prstGeom prst="rect">
            <a:avLst/>
          </a:prstGeom>
          <a:noFill/>
        </p:spPr>
        <p:txBody>
          <a:bodyPr wrap="square" rtlCol="0">
            <a:spAutoFit/>
          </a:bodyPr>
          <a:lstStyle/>
          <a:p>
            <a:pPr algn="ctr"/>
            <a:r>
              <a:rPr lang="en-GB" sz="4400" b="1">
                <a:solidFill>
                  <a:srgbClr val="0070C0"/>
                </a:solidFill>
                <a:latin typeface="Times New Roman" panose="02020603050405020304" pitchFamily="18" charset="0"/>
                <a:cs typeface="Times New Roman" panose="02020603050405020304" pitchFamily="18" charset="0"/>
              </a:rPr>
              <a:t>2</a:t>
            </a:r>
          </a:p>
        </p:txBody>
      </p:sp>
      <p:sp>
        <p:nvSpPr>
          <p:cNvPr id="7" name="TextBox 6"/>
          <p:cNvSpPr txBox="1"/>
          <p:nvPr/>
        </p:nvSpPr>
        <p:spPr>
          <a:xfrm>
            <a:off x="5638728" y="2315"/>
            <a:ext cx="888275" cy="769441"/>
          </a:xfrm>
          <a:prstGeom prst="rect">
            <a:avLst/>
          </a:prstGeom>
          <a:noFill/>
        </p:spPr>
        <p:txBody>
          <a:bodyPr wrap="square" rtlCol="0">
            <a:spAutoFit/>
          </a:bodyPr>
          <a:lstStyle/>
          <a:p>
            <a:pPr algn="ctr"/>
            <a:r>
              <a:rPr lang="en-GB" sz="4400" b="1">
                <a:solidFill>
                  <a:srgbClr val="0070C0"/>
                </a:solidFill>
                <a:latin typeface="Times New Roman" panose="02020603050405020304" pitchFamily="18" charset="0"/>
                <a:cs typeface="Times New Roman" panose="02020603050405020304" pitchFamily="18" charset="0"/>
              </a:rPr>
              <a:t>3</a:t>
            </a:r>
          </a:p>
        </p:txBody>
      </p:sp>
      <p:sp>
        <p:nvSpPr>
          <p:cNvPr id="8" name="TextBox 7"/>
          <p:cNvSpPr txBox="1"/>
          <p:nvPr/>
        </p:nvSpPr>
        <p:spPr>
          <a:xfrm>
            <a:off x="7826864" y="5897"/>
            <a:ext cx="888275" cy="769441"/>
          </a:xfrm>
          <a:prstGeom prst="rect">
            <a:avLst/>
          </a:prstGeom>
          <a:noFill/>
        </p:spPr>
        <p:txBody>
          <a:bodyPr wrap="square" rtlCol="0">
            <a:spAutoFit/>
          </a:bodyPr>
          <a:lstStyle/>
          <a:p>
            <a:pPr algn="ctr"/>
            <a:r>
              <a:rPr lang="en-GB" sz="4400" b="1">
                <a:solidFill>
                  <a:srgbClr val="0070C0"/>
                </a:solidFill>
                <a:latin typeface="Times New Roman" panose="02020603050405020304" pitchFamily="18" charset="0"/>
                <a:cs typeface="Times New Roman" panose="02020603050405020304" pitchFamily="18" charset="0"/>
              </a:rPr>
              <a:t>4</a:t>
            </a:r>
          </a:p>
        </p:txBody>
      </p:sp>
      <p:sp>
        <p:nvSpPr>
          <p:cNvPr id="9" name="TextBox 8"/>
          <p:cNvSpPr txBox="1"/>
          <p:nvPr/>
        </p:nvSpPr>
        <p:spPr>
          <a:xfrm>
            <a:off x="10095375" y="0"/>
            <a:ext cx="888275" cy="769441"/>
          </a:xfrm>
          <a:prstGeom prst="rect">
            <a:avLst/>
          </a:prstGeom>
          <a:noFill/>
        </p:spPr>
        <p:txBody>
          <a:bodyPr wrap="square" rtlCol="0">
            <a:spAutoFit/>
          </a:bodyPr>
          <a:lstStyle/>
          <a:p>
            <a:pPr algn="ctr"/>
            <a:r>
              <a:rPr lang="en-GB" sz="4400" b="1">
                <a:solidFill>
                  <a:srgbClr val="0070C0"/>
                </a:solidFill>
                <a:latin typeface="Times New Roman" panose="02020603050405020304" pitchFamily="18" charset="0"/>
                <a:cs typeface="Times New Roman" panose="02020603050405020304" pitchFamily="18" charset="0"/>
              </a:rPr>
              <a:t>5</a:t>
            </a:r>
          </a:p>
        </p:txBody>
      </p:sp>
      <p:sp>
        <p:nvSpPr>
          <p:cNvPr id="10" name="TextBox 9"/>
          <p:cNvSpPr txBox="1"/>
          <p:nvPr/>
        </p:nvSpPr>
        <p:spPr>
          <a:xfrm>
            <a:off x="115910" y="3162524"/>
            <a:ext cx="3065172" cy="584775"/>
          </a:xfrm>
          <a:prstGeom prst="rect">
            <a:avLst/>
          </a:prstGeom>
          <a:noFill/>
        </p:spPr>
        <p:txBody>
          <a:bodyPr wrap="square" rtlCol="0">
            <a:spAutoFit/>
          </a:bodyPr>
          <a:lstStyle/>
          <a:p>
            <a:pPr algn="ctr"/>
            <a:r>
              <a:rPr lang="en-GB" sz="3200" b="1" smtClean="0">
                <a:latin typeface="Times New Roman" panose="02020603050405020304" pitchFamily="18" charset="0"/>
                <a:cs typeface="Times New Roman" panose="02020603050405020304" pitchFamily="18" charset="0"/>
              </a:rPr>
              <a:t>Kì trung gian</a:t>
            </a:r>
            <a:endParaRPr lang="en-GB" sz="3200" b="1">
              <a:latin typeface="Times New Roman" panose="02020603050405020304" pitchFamily="18" charset="0"/>
              <a:cs typeface="Times New Roman" panose="02020603050405020304" pitchFamily="18" charset="0"/>
            </a:endParaRPr>
          </a:p>
        </p:txBody>
      </p:sp>
      <p:sp>
        <p:nvSpPr>
          <p:cNvPr id="11" name="TextBox 10"/>
          <p:cNvSpPr txBox="1"/>
          <p:nvPr/>
        </p:nvSpPr>
        <p:spPr>
          <a:xfrm>
            <a:off x="3026115" y="3182603"/>
            <a:ext cx="1386923" cy="584775"/>
          </a:xfrm>
          <a:prstGeom prst="rect">
            <a:avLst/>
          </a:prstGeom>
          <a:noFill/>
        </p:spPr>
        <p:txBody>
          <a:bodyPr wrap="square" rtlCol="0">
            <a:spAutoFit/>
          </a:bodyPr>
          <a:lstStyle/>
          <a:p>
            <a:pPr algn="ctr"/>
            <a:r>
              <a:rPr lang="en-GB" sz="3200" b="1" smtClean="0">
                <a:latin typeface="Times New Roman" panose="02020603050405020304" pitchFamily="18" charset="0"/>
                <a:cs typeface="Times New Roman" panose="02020603050405020304" pitchFamily="18" charset="0"/>
              </a:rPr>
              <a:t>Kì đầu</a:t>
            </a:r>
            <a:endParaRPr lang="en-GB" sz="3200" b="1">
              <a:latin typeface="Times New Roman" panose="02020603050405020304" pitchFamily="18" charset="0"/>
              <a:cs typeface="Times New Roman" panose="02020603050405020304" pitchFamily="18" charset="0"/>
            </a:endParaRPr>
          </a:p>
        </p:txBody>
      </p:sp>
      <p:sp>
        <p:nvSpPr>
          <p:cNvPr id="12" name="TextBox 11"/>
          <p:cNvSpPr txBox="1"/>
          <p:nvPr/>
        </p:nvSpPr>
        <p:spPr>
          <a:xfrm>
            <a:off x="5211295" y="3182603"/>
            <a:ext cx="1642054" cy="584775"/>
          </a:xfrm>
          <a:prstGeom prst="rect">
            <a:avLst/>
          </a:prstGeom>
          <a:noFill/>
        </p:spPr>
        <p:txBody>
          <a:bodyPr wrap="square" rtlCol="0">
            <a:spAutoFit/>
          </a:bodyPr>
          <a:lstStyle/>
          <a:p>
            <a:pPr algn="ctr"/>
            <a:r>
              <a:rPr lang="en-GB" sz="3200" b="1" smtClean="0">
                <a:latin typeface="Times New Roman" panose="02020603050405020304" pitchFamily="18" charset="0"/>
                <a:cs typeface="Times New Roman" panose="02020603050405020304" pitchFamily="18" charset="0"/>
              </a:rPr>
              <a:t>Kì giữa</a:t>
            </a:r>
            <a:endParaRPr lang="en-GB" sz="3200" b="1">
              <a:latin typeface="Times New Roman" panose="02020603050405020304" pitchFamily="18" charset="0"/>
              <a:cs typeface="Times New Roman" panose="02020603050405020304" pitchFamily="18" charset="0"/>
            </a:endParaRPr>
          </a:p>
        </p:txBody>
      </p:sp>
      <p:sp>
        <p:nvSpPr>
          <p:cNvPr id="13" name="TextBox 12"/>
          <p:cNvSpPr txBox="1"/>
          <p:nvPr/>
        </p:nvSpPr>
        <p:spPr>
          <a:xfrm>
            <a:off x="7449974" y="3182603"/>
            <a:ext cx="1642054" cy="584775"/>
          </a:xfrm>
          <a:prstGeom prst="rect">
            <a:avLst/>
          </a:prstGeom>
          <a:noFill/>
        </p:spPr>
        <p:txBody>
          <a:bodyPr wrap="square" rtlCol="0">
            <a:spAutoFit/>
          </a:bodyPr>
          <a:lstStyle/>
          <a:p>
            <a:pPr algn="ctr"/>
            <a:r>
              <a:rPr lang="en-GB" sz="3200" b="1" smtClean="0">
                <a:latin typeface="Times New Roman" panose="02020603050405020304" pitchFamily="18" charset="0"/>
                <a:cs typeface="Times New Roman" panose="02020603050405020304" pitchFamily="18" charset="0"/>
              </a:rPr>
              <a:t>Kì sau</a:t>
            </a:r>
            <a:endParaRPr lang="en-GB" sz="3200" b="1">
              <a:latin typeface="Times New Roman" panose="02020603050405020304" pitchFamily="18" charset="0"/>
              <a:cs typeface="Times New Roman" panose="02020603050405020304" pitchFamily="18" charset="0"/>
            </a:endParaRPr>
          </a:p>
        </p:txBody>
      </p:sp>
      <p:sp>
        <p:nvSpPr>
          <p:cNvPr id="14" name="TextBox 13"/>
          <p:cNvSpPr txBox="1"/>
          <p:nvPr/>
        </p:nvSpPr>
        <p:spPr>
          <a:xfrm>
            <a:off x="9832566" y="3162523"/>
            <a:ext cx="1642054" cy="584775"/>
          </a:xfrm>
          <a:prstGeom prst="rect">
            <a:avLst/>
          </a:prstGeom>
          <a:noFill/>
        </p:spPr>
        <p:txBody>
          <a:bodyPr wrap="square" rtlCol="0">
            <a:spAutoFit/>
          </a:bodyPr>
          <a:lstStyle/>
          <a:p>
            <a:pPr algn="ctr"/>
            <a:r>
              <a:rPr lang="en-GB" sz="3200" b="1" smtClean="0">
                <a:latin typeface="Times New Roman" panose="02020603050405020304" pitchFamily="18" charset="0"/>
                <a:cs typeface="Times New Roman" panose="02020603050405020304" pitchFamily="18" charset="0"/>
              </a:rPr>
              <a:t>Kì cuối</a:t>
            </a:r>
            <a:endParaRPr lang="en-GB"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78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1157" y="408612"/>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GIẢM PHÂN</a:t>
            </a:r>
            <a:endParaRPr lang="en-GB" sz="44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74874" y="1627561"/>
            <a:ext cx="11168743" cy="2123658"/>
          </a:xfrm>
          <a:prstGeom prst="rect">
            <a:avLst/>
          </a:prstGeom>
          <a:noFill/>
        </p:spPr>
        <p:txBody>
          <a:bodyPr wrap="square" rtlCol="0">
            <a:spAutoFit/>
          </a:bodyPr>
          <a:lstStyle/>
          <a:p>
            <a:r>
              <a:rPr lang="en-GB" sz="4400" b="1" u="sng" smtClean="0">
                <a:solidFill>
                  <a:srgbClr val="0070C0"/>
                </a:solidFill>
                <a:latin typeface="Times New Roman" panose="02020603050405020304" pitchFamily="18" charset="0"/>
                <a:cs typeface="Times New Roman" panose="02020603050405020304" pitchFamily="18" charset="0"/>
              </a:rPr>
              <a:t>Kết quả: </a:t>
            </a:r>
            <a:r>
              <a:rPr lang="en-GB" sz="4400" b="1" smtClean="0">
                <a:latin typeface="Times New Roman" panose="02020603050405020304" pitchFamily="18" charset="0"/>
                <a:cs typeface="Times New Roman" panose="02020603050405020304" pitchFamily="18" charset="0"/>
              </a:rPr>
              <a:t>từ </a:t>
            </a:r>
            <a:r>
              <a:rPr lang="en-GB" sz="4400" b="1" i="1" smtClean="0">
                <a:solidFill>
                  <a:srgbClr val="FF0000"/>
                </a:solidFill>
                <a:latin typeface="Times New Roman" panose="02020603050405020304" pitchFamily="18" charset="0"/>
                <a:cs typeface="Times New Roman" panose="02020603050405020304" pitchFamily="18" charset="0"/>
              </a:rPr>
              <a:t>1 tế bào mẹ </a:t>
            </a:r>
            <a:r>
              <a:rPr lang="en-GB" sz="4400" b="1" smtClean="0">
                <a:latin typeface="Times New Roman" panose="02020603050405020304" pitchFamily="18" charset="0"/>
                <a:cs typeface="Times New Roman" panose="02020603050405020304" pitchFamily="18" charset="0"/>
              </a:rPr>
              <a:t>với </a:t>
            </a:r>
            <a:r>
              <a:rPr lang="en-GB" sz="4400" b="1" i="1" smtClean="0">
                <a:solidFill>
                  <a:srgbClr val="FF0000"/>
                </a:solidFill>
                <a:latin typeface="Times New Roman" panose="02020603050405020304" pitchFamily="18" charset="0"/>
                <a:cs typeface="Times New Roman" panose="02020603050405020304" pitchFamily="18" charset="0"/>
              </a:rPr>
              <a:t>2nNST</a:t>
            </a:r>
            <a:r>
              <a:rPr lang="en-GB" sz="4400" b="1" smtClean="0">
                <a:latin typeface="Times New Roman" panose="02020603050405020304" pitchFamily="18" charset="0"/>
                <a:cs typeface="Times New Roman" panose="02020603050405020304" pitchFamily="18" charset="0"/>
              </a:rPr>
              <a:t>, qua 2 lần phân bào liên tiếp, tạo ra </a:t>
            </a:r>
            <a:r>
              <a:rPr lang="en-GB" sz="4400" b="1" i="1" smtClean="0">
                <a:solidFill>
                  <a:srgbClr val="FF0000"/>
                </a:solidFill>
                <a:latin typeface="Times New Roman" panose="02020603050405020304" pitchFamily="18" charset="0"/>
                <a:cs typeface="Times New Roman" panose="02020603050405020304" pitchFamily="18" charset="0"/>
              </a:rPr>
              <a:t>4 tế bào con có nNST</a:t>
            </a:r>
            <a:endParaRPr lang="en-GB" sz="4400" b="1" i="1">
              <a:solidFill>
                <a:srgbClr val="FF0000"/>
              </a:solidFill>
              <a:latin typeface="Times New Roman" panose="02020603050405020304" pitchFamily="18" charset="0"/>
              <a:cs typeface="Times New Roman" panose="02020603050405020304" pitchFamily="18" charset="0"/>
            </a:endParaRPr>
          </a:p>
        </p:txBody>
      </p:sp>
      <p:pic>
        <p:nvPicPr>
          <p:cNvPr id="6" name="Mei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39591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md type="call" cmd="stop">
                                      <p:cBhvr>
                                        <p:cTn id="8" dur="1">
                                          <p:stCondLst>
                                            <p:cond delay="499"/>
                                          </p:stCondLst>
                                        </p:cTn>
                                        <p:tgtEl>
                                          <p:spTgt spid="6"/>
                                        </p:tgtEl>
                                      </p:cBhvr>
                                    </p:cmd>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71616" cy="68575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616" y="0"/>
            <a:ext cx="5714302" cy="6281530"/>
          </a:xfrm>
          <a:prstGeom prst="rect">
            <a:avLst/>
          </a:prstGeom>
        </p:spPr>
      </p:pic>
    </p:spTree>
    <p:extLst>
      <p:ext uri="{BB962C8B-B14F-4D97-AF65-F5344CB8AC3E}">
        <p14:creationId xmlns:p14="http://schemas.microsoft.com/office/powerpoint/2010/main" val="2055246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7646" y="195943"/>
            <a:ext cx="10894423"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So sánh NGUYÊN PHÂN và GIẢM PHÂN</a:t>
            </a:r>
            <a:endParaRPr lang="en-GB" sz="4400" b="1">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2257"/>
            <a:ext cx="12192000" cy="4970584"/>
          </a:xfrm>
          <a:prstGeom prst="rect">
            <a:avLst/>
          </a:prstGeom>
        </p:spPr>
      </p:pic>
    </p:spTree>
    <p:extLst>
      <p:ext uri="{BB962C8B-B14F-4D97-AF65-F5344CB8AC3E}">
        <p14:creationId xmlns:p14="http://schemas.microsoft.com/office/powerpoint/2010/main" val="39335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9610" y="207518"/>
            <a:ext cx="11232777" cy="6276334"/>
          </a:xfrm>
          <a:prstGeom prst="rect">
            <a:avLst/>
          </a:prstGeom>
        </p:spPr>
        <p:txBody>
          <a:bodyPr wrap="square">
            <a:spAutoFit/>
          </a:bodyPr>
          <a:lstStyle/>
          <a:p>
            <a:pPr algn="ctr">
              <a:lnSpc>
                <a:spcPct val="115000"/>
              </a:lnSpc>
              <a:spcAft>
                <a:spcPts val="0"/>
              </a:spcAft>
            </a:pPr>
            <a:r>
              <a:rPr lang="en-US" sz="3200" u="sng">
                <a:latin typeface="Times New Roman" panose="02020603050405020304" pitchFamily="18" charset="0"/>
                <a:ea typeface="Calibri" panose="020F0502020204030204" pitchFamily="34" charset="0"/>
              </a:rPr>
              <a:t>CHỦ ĐỀ </a:t>
            </a:r>
            <a:r>
              <a:rPr lang="en-US" sz="3200">
                <a:latin typeface="Times New Roman" panose="02020603050405020304" pitchFamily="18" charset="0"/>
                <a:ea typeface="Calibri" panose="020F0502020204030204" pitchFamily="34" charset="0"/>
              </a:rPr>
              <a:t>: PHÂN BÀO</a:t>
            </a:r>
            <a:endParaRPr lang="en-GB" sz="3200">
              <a:latin typeface="Times New Roman" panose="02020603050405020304" pitchFamily="18" charset="0"/>
              <a:ea typeface="Calibri" panose="020F0502020204030204" pitchFamily="34" charset="0"/>
            </a:endParaRPr>
          </a:p>
          <a:p>
            <a:pPr algn="ctr">
              <a:lnSpc>
                <a:spcPct val="115000"/>
              </a:lnSpc>
              <a:spcAft>
                <a:spcPts val="0"/>
              </a:spcAft>
              <a:tabLst>
                <a:tab pos="2340610" algn="l"/>
              </a:tabLst>
            </a:pPr>
            <a:r>
              <a:rPr lang="en-US" sz="3200" b="1" u="sng" spc="200">
                <a:latin typeface="Times New Roman" panose="02020603050405020304" pitchFamily="18" charset="0"/>
                <a:ea typeface="Calibri" panose="020F0502020204030204" pitchFamily="34" charset="0"/>
              </a:rPr>
              <a:t>BÀI 10:</a:t>
            </a:r>
            <a:r>
              <a:rPr lang="en-US" sz="3200" b="1" spc="200">
                <a:latin typeface="Times New Roman" panose="02020603050405020304" pitchFamily="18" charset="0"/>
                <a:ea typeface="Calibri" panose="020F0502020204030204" pitchFamily="34" charset="0"/>
              </a:rPr>
              <a:t> GIẢM PHÂN</a:t>
            </a:r>
            <a:endParaRPr lang="en-GB" sz="3200">
              <a:latin typeface="Times New Roman" panose="02020603050405020304" pitchFamily="18" charset="0"/>
              <a:ea typeface="Calibri" panose="020F0502020204030204" pitchFamily="34" charset="0"/>
            </a:endParaRPr>
          </a:p>
          <a:p>
            <a:pPr algn="just">
              <a:lnSpc>
                <a:spcPct val="115000"/>
              </a:lnSpc>
              <a:spcAft>
                <a:spcPts val="0"/>
              </a:spcAft>
            </a:pPr>
            <a:r>
              <a:rPr lang="en-US" sz="3200" spc="200">
                <a:latin typeface="Times New Roman" panose="02020603050405020304" pitchFamily="18" charset="0"/>
                <a:ea typeface="Times New Roman" panose="02020603050405020304" pitchFamily="18" charset="0"/>
              </a:rPr>
              <a:t>Giảm phân (GP) là hình thức phân bào có thoi phân bào xảy ra ở tế bào sinh dục vào thời kì chín. </a:t>
            </a:r>
            <a:endParaRPr lang="en-GB" sz="3200">
              <a:latin typeface="Times New Roman" panose="02020603050405020304" pitchFamily="18" charset="0"/>
              <a:ea typeface="Calibri" panose="020F0502020204030204" pitchFamily="34" charset="0"/>
            </a:endParaRPr>
          </a:p>
          <a:p>
            <a:pPr algn="just">
              <a:lnSpc>
                <a:spcPct val="115000"/>
              </a:lnSpc>
              <a:spcAft>
                <a:spcPts val="0"/>
              </a:spcAft>
            </a:pPr>
            <a:r>
              <a:rPr lang="en-US" sz="3200" spc="200">
                <a:latin typeface="Times New Roman" panose="02020603050405020304" pitchFamily="18" charset="0"/>
                <a:ea typeface="Times New Roman" panose="02020603050405020304" pitchFamily="18" charset="0"/>
              </a:rPr>
              <a:t>Giảm phân (GP) gồm 2 lần phân bào liên tiếp, mỗi lần phân bào đều gồm có giai đoạn chuẩn bị (kì trung gian) và giai đoạn phân bào chính thức (kì đầu, kì giữa, kì sau và kì cuối). Nhưng NST chỉ </a:t>
            </a:r>
            <a:r>
              <a:rPr lang="en-US" sz="3200" b="1" i="1" u="sng" spc="200">
                <a:latin typeface="Times New Roman" panose="02020603050405020304" pitchFamily="18" charset="0"/>
                <a:ea typeface="Times New Roman" panose="02020603050405020304" pitchFamily="18" charset="0"/>
              </a:rPr>
              <a:t>nhân đôi 1 lần</a:t>
            </a:r>
            <a:r>
              <a:rPr lang="en-US" sz="3200" spc="200">
                <a:latin typeface="Times New Roman" panose="02020603050405020304" pitchFamily="18" charset="0"/>
                <a:ea typeface="Times New Roman" panose="02020603050405020304" pitchFamily="18" charset="0"/>
              </a:rPr>
              <a:t> ở kì trung gian trước lần phân bào thứ nhất</a:t>
            </a:r>
            <a:endParaRPr lang="en-GB" sz="3200">
              <a:latin typeface="Times New Roman" panose="02020603050405020304" pitchFamily="18" charset="0"/>
              <a:ea typeface="Calibri" panose="020F0502020204030204" pitchFamily="34" charset="0"/>
            </a:endParaRPr>
          </a:p>
          <a:p>
            <a:pPr algn="ctr">
              <a:lnSpc>
                <a:spcPct val="115000"/>
              </a:lnSpc>
              <a:spcAft>
                <a:spcPts val="0"/>
              </a:spcAft>
            </a:pPr>
            <a:r>
              <a:rPr lang="en-US" sz="3200" b="1" u="sng">
                <a:latin typeface="Times New Roman" panose="02020603050405020304" pitchFamily="18" charset="0"/>
                <a:ea typeface="Times New Roman" panose="02020603050405020304" pitchFamily="18" charset="0"/>
              </a:rPr>
              <a:t>NHỮNG DIỄN BIẾN CƠ BẢN CỦA NST TRONG GIẢM PHÂN</a:t>
            </a:r>
            <a:endParaRPr lang="en-GB" sz="32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833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917"/>
            <a:ext cx="11796557" cy="6992471"/>
          </a:xfrm>
          <a:prstGeom prst="rect">
            <a:avLst/>
          </a:prstGeom>
        </p:spPr>
      </p:pic>
    </p:spTree>
    <p:extLst>
      <p:ext uri="{BB962C8B-B14F-4D97-AF65-F5344CB8AC3E}">
        <p14:creationId xmlns:p14="http://schemas.microsoft.com/office/powerpoint/2010/main" val="3160021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552" y="240804"/>
            <a:ext cx="11246224" cy="5952399"/>
          </a:xfrm>
          <a:prstGeom prst="rect">
            <a:avLst/>
          </a:prstGeom>
        </p:spPr>
        <p:txBody>
          <a:bodyPr wrap="square">
            <a:spAutoFit/>
          </a:bodyPr>
          <a:lstStyle/>
          <a:p>
            <a:pPr algn="just">
              <a:lnSpc>
                <a:spcPct val="150000"/>
              </a:lnSpc>
              <a:spcAft>
                <a:spcPts val="0"/>
              </a:spcAft>
              <a:tabLst>
                <a:tab pos="1180465" algn="l"/>
              </a:tabLst>
            </a:pPr>
            <a:r>
              <a:rPr lang="en-US" sz="3200" b="1" i="1" u="sng">
                <a:latin typeface="Times New Roman" panose="02020603050405020304" pitchFamily="18" charset="0"/>
                <a:ea typeface="Times New Roman" panose="02020603050405020304" pitchFamily="18" charset="0"/>
              </a:rPr>
              <a:t>Kết quả</a:t>
            </a:r>
            <a:r>
              <a:rPr lang="en-US" sz="3200" b="1">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rPr>
              <a:t>của quá trình giảm phân là từ 1 tế bào mẹ với 2n NST, qua 2 lần phân bào liên tiếp, tạo 4 tế bào con đều có n NST.	</a:t>
            </a:r>
            <a:endParaRPr lang="en-GB" sz="3200">
              <a:latin typeface="Times New Roman" panose="02020603050405020304" pitchFamily="18" charset="0"/>
              <a:ea typeface="Calibri" panose="020F0502020204030204" pitchFamily="34" charset="0"/>
            </a:endParaRPr>
          </a:p>
          <a:p>
            <a:pPr algn="ctr">
              <a:lnSpc>
                <a:spcPct val="115000"/>
              </a:lnSpc>
              <a:spcAft>
                <a:spcPts val="0"/>
              </a:spcAft>
            </a:pPr>
            <a:endParaRPr lang="en-US" sz="3200" b="1" u="sng" smtClean="0">
              <a:latin typeface="Times New Roman" panose="02020603050405020304" pitchFamily="18" charset="0"/>
              <a:ea typeface="Times New Roman" panose="02020603050405020304" pitchFamily="18" charset="0"/>
            </a:endParaRPr>
          </a:p>
          <a:p>
            <a:pPr algn="ctr">
              <a:lnSpc>
                <a:spcPct val="115000"/>
              </a:lnSpc>
              <a:spcAft>
                <a:spcPts val="0"/>
              </a:spcAft>
            </a:pPr>
            <a:endParaRPr lang="en-US" sz="3200" b="1" u="sng">
              <a:latin typeface="Times New Roman" panose="02020603050405020304" pitchFamily="18" charset="0"/>
              <a:ea typeface="Times New Roman" panose="02020603050405020304" pitchFamily="18" charset="0"/>
            </a:endParaRPr>
          </a:p>
          <a:p>
            <a:pPr algn="ctr">
              <a:lnSpc>
                <a:spcPct val="115000"/>
              </a:lnSpc>
              <a:spcAft>
                <a:spcPts val="0"/>
              </a:spcAft>
            </a:pPr>
            <a:r>
              <a:rPr lang="en-US" sz="3200" b="1" u="sng" smtClean="0">
                <a:latin typeface="Times New Roman" panose="02020603050405020304" pitchFamily="18" charset="0"/>
                <a:ea typeface="Times New Roman" panose="02020603050405020304" pitchFamily="18" charset="0"/>
              </a:rPr>
              <a:t>CÂU </a:t>
            </a:r>
            <a:r>
              <a:rPr lang="en-US" sz="3200" b="1" u="sng">
                <a:latin typeface="Times New Roman" panose="02020603050405020304" pitchFamily="18" charset="0"/>
                <a:ea typeface="Times New Roman" panose="02020603050405020304" pitchFamily="18" charset="0"/>
              </a:rPr>
              <a:t>HỎI VÀ BÀI TẬP</a:t>
            </a:r>
            <a:endParaRPr lang="en-GB" sz="3200">
              <a:latin typeface="Times New Roman" panose="02020603050405020304" pitchFamily="18" charset="0"/>
              <a:ea typeface="Calibri" panose="020F0502020204030204" pitchFamily="34" charset="0"/>
            </a:endParaRPr>
          </a:p>
          <a:p>
            <a:pPr marL="180340" indent="-180340" algn="just">
              <a:lnSpc>
                <a:spcPct val="115000"/>
              </a:lnSpc>
              <a:spcAft>
                <a:spcPts val="0"/>
              </a:spcAft>
            </a:pPr>
            <a:r>
              <a:rPr lang="en-US" sz="3200">
                <a:latin typeface="Times New Roman" panose="02020603050405020304" pitchFamily="18" charset="0"/>
                <a:ea typeface="Times New Roman" panose="02020603050405020304" pitchFamily="18" charset="0"/>
              </a:rPr>
              <a:t>3/SGK tr.33</a:t>
            </a:r>
            <a:endParaRPr lang="en-GB" sz="3200">
              <a:latin typeface="Times New Roman" panose="02020603050405020304" pitchFamily="18" charset="0"/>
              <a:ea typeface="Calibri" panose="020F0502020204030204" pitchFamily="34" charset="0"/>
            </a:endParaRPr>
          </a:p>
          <a:p>
            <a:pPr marL="180340" indent="179705" algn="just">
              <a:lnSpc>
                <a:spcPct val="115000"/>
              </a:lnSpc>
              <a:spcAft>
                <a:spcPts val="0"/>
              </a:spcAft>
            </a:pPr>
            <a:r>
              <a:rPr lang="en-US" sz="3200">
                <a:latin typeface="Times New Roman" panose="02020603050405020304" pitchFamily="18" charset="0"/>
                <a:ea typeface="Times New Roman" panose="02020603050405020304" pitchFamily="18" charset="0"/>
              </a:rPr>
              <a:t>Nêu những điểm giống và khác nhau cơ bản giữa GP và NP</a:t>
            </a:r>
            <a:endParaRPr lang="en-GB" sz="3200">
              <a:latin typeface="Times New Roman" panose="02020603050405020304" pitchFamily="18" charset="0"/>
              <a:ea typeface="Calibri" panose="020F0502020204030204" pitchFamily="34" charset="0"/>
            </a:endParaRPr>
          </a:p>
          <a:p>
            <a:pPr marL="180340" indent="-180340" algn="just">
              <a:lnSpc>
                <a:spcPct val="115000"/>
              </a:lnSpc>
              <a:spcAft>
                <a:spcPts val="0"/>
              </a:spcAft>
              <a:tabLst>
                <a:tab pos="5941060" algn="l"/>
              </a:tabLst>
            </a:pPr>
            <a:r>
              <a:rPr lang="en-US" sz="3200">
                <a:latin typeface="Times New Roman" panose="02020603050405020304" pitchFamily="18" charset="0"/>
                <a:ea typeface="Times New Roman" panose="02020603050405020304" pitchFamily="18" charset="0"/>
              </a:rPr>
              <a:t>4/SGK tr.33</a:t>
            </a:r>
            <a:endParaRPr lang="en-GB" sz="3200">
              <a:latin typeface="Times New Roman" panose="02020603050405020304" pitchFamily="18" charset="0"/>
              <a:ea typeface="Calibri" panose="020F0502020204030204" pitchFamily="34" charset="0"/>
            </a:endParaRPr>
          </a:p>
          <a:p>
            <a:r>
              <a:rPr lang="en-US" sz="3200">
                <a:latin typeface="Times New Roman" panose="02020603050405020304" pitchFamily="18" charset="0"/>
                <a:ea typeface="Times New Roman" panose="02020603050405020304" pitchFamily="18" charset="0"/>
              </a:rPr>
              <a:t>Ruồi giấm có 2n = 8. Một tế bào của ruồi giấm đang ở kì sau của GP II. Tế bào đó có bao nhiêu NST đơn?</a:t>
            </a:r>
            <a:endParaRPr lang="en-GB" sz="3200"/>
          </a:p>
        </p:txBody>
      </p:sp>
    </p:spTree>
    <p:extLst>
      <p:ext uri="{BB962C8B-B14F-4D97-AF65-F5344CB8AC3E}">
        <p14:creationId xmlns:p14="http://schemas.microsoft.com/office/powerpoint/2010/main" val="3220752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18580" y="739588"/>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DẶN DÒ</a:t>
            </a:r>
            <a:endParaRPr lang="en-GB" sz="44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803114" y="1822623"/>
            <a:ext cx="6932556" cy="1938992"/>
          </a:xfrm>
          <a:prstGeom prst="rect">
            <a:avLst/>
          </a:prstGeom>
          <a:noFill/>
        </p:spPr>
        <p:txBody>
          <a:bodyPr wrap="square" rtlCol="0">
            <a:spAutoFit/>
          </a:bodyPr>
          <a:lstStyle/>
          <a:p>
            <a:pPr marL="571500" indent="-571500">
              <a:buFontTx/>
              <a:buChar char="-"/>
            </a:pPr>
            <a:r>
              <a:rPr lang="en-US" sz="4000" b="1" smtClean="0">
                <a:latin typeface="Times New Roman" panose="02020603050405020304" pitchFamily="18" charset="0"/>
                <a:cs typeface="Times New Roman" panose="02020603050405020304" pitchFamily="18" charset="0"/>
              </a:rPr>
              <a:t>Học bài 10, chép bài vào vở</a:t>
            </a:r>
          </a:p>
          <a:p>
            <a:pPr marL="571500" indent="-571500">
              <a:buFontTx/>
              <a:buChar char="-"/>
            </a:pPr>
            <a:r>
              <a:rPr lang="en-US" sz="4000" b="1" smtClean="0">
                <a:latin typeface="Times New Roman" panose="02020603050405020304" pitchFamily="18" charset="0"/>
                <a:cs typeface="Times New Roman" panose="02020603050405020304" pitchFamily="18" charset="0"/>
              </a:rPr>
              <a:t>Làm bài tập</a:t>
            </a:r>
          </a:p>
          <a:p>
            <a:pPr marL="571500" indent="-571500">
              <a:buFontTx/>
              <a:buChar char="-"/>
            </a:pPr>
            <a:r>
              <a:rPr lang="en-US" sz="4000" b="1" smtClean="0">
                <a:latin typeface="Times New Roman" panose="02020603050405020304" pitchFamily="18" charset="0"/>
                <a:cs typeface="Times New Roman" panose="02020603050405020304" pitchFamily="18" charset="0"/>
              </a:rPr>
              <a:t>Đọc trước bài 11</a:t>
            </a:r>
            <a:endParaRPr lang="en-GB"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0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5748" y="286881"/>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BÀI 10: GIẢM </a:t>
            </a:r>
            <a:r>
              <a:rPr lang="en-US" sz="4400" b="1" smtClean="0">
                <a:solidFill>
                  <a:srgbClr val="FF0000"/>
                </a:solidFill>
                <a:latin typeface="Times New Roman" panose="02020603050405020304" pitchFamily="18" charset="0"/>
                <a:cs typeface="Times New Roman" panose="02020603050405020304" pitchFamily="18" charset="0"/>
              </a:rPr>
              <a:t>PHÂN</a:t>
            </a:r>
            <a:endParaRPr lang="en-GB" sz="44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66650" y="1163354"/>
            <a:ext cx="10907485" cy="707886"/>
          </a:xfrm>
          <a:prstGeom prst="rect">
            <a:avLst/>
          </a:prstGeom>
          <a:noFill/>
        </p:spPr>
        <p:txBody>
          <a:bodyPr wrap="square" rtlCol="0">
            <a:spAutoFit/>
          </a:bodyPr>
          <a:lstStyle/>
          <a:p>
            <a:r>
              <a:rPr lang="en-US" sz="4000" b="1" smtClean="0">
                <a:latin typeface="Times New Roman" panose="02020603050405020304" pitchFamily="18" charset="0"/>
                <a:cs typeface="Times New Roman" panose="02020603050405020304" pitchFamily="18" charset="0"/>
              </a:rPr>
              <a:t>- Diễn ra ở tế bào sinh dục ở thời kì chín</a:t>
            </a:r>
            <a:endParaRPr lang="en-GB" sz="4000" b="1">
              <a:latin typeface="Times New Roman" panose="02020603050405020304" pitchFamily="18" charset="0"/>
              <a:cs typeface="Times New Roman" panose="02020603050405020304" pitchFamily="18" charset="0"/>
            </a:endParaRPr>
          </a:p>
        </p:txBody>
      </p:sp>
      <p:sp>
        <p:nvSpPr>
          <p:cNvPr id="4" name="TextBox 3"/>
          <p:cNvSpPr txBox="1"/>
          <p:nvPr/>
        </p:nvSpPr>
        <p:spPr>
          <a:xfrm>
            <a:off x="966650" y="2108245"/>
            <a:ext cx="10593977" cy="2554545"/>
          </a:xfrm>
          <a:prstGeom prst="rect">
            <a:avLst/>
          </a:prstGeom>
          <a:noFill/>
        </p:spPr>
        <p:txBody>
          <a:bodyPr wrap="square" rtlCol="0">
            <a:spAutoFit/>
          </a:bodyPr>
          <a:lstStyle/>
          <a:p>
            <a:pPr marL="571500" indent="-571500">
              <a:buFontTx/>
              <a:buChar char="-"/>
            </a:pPr>
            <a:r>
              <a:rPr lang="en-US" sz="4000" b="1" smtClean="0">
                <a:latin typeface="Times New Roman" panose="02020603050405020304" pitchFamily="18" charset="0"/>
                <a:cs typeface="Times New Roman" panose="02020603050405020304" pitchFamily="18" charset="0"/>
              </a:rPr>
              <a:t>Gồm 2 lần phân bào liên tiếp, mỗi lần phân bào đều gồm giai đoạn chuẩn bị (kì trung gian) và giai đoạn phân bào chính thức (kì đầu, kì giữa, kì sau, kì cuối)</a:t>
            </a:r>
            <a:endParaRPr lang="en-GB"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9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3022" y="145214"/>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GIẢM PHÂN I</a:t>
            </a:r>
            <a:endParaRPr lang="en-GB" sz="44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59614" y="346912"/>
            <a:ext cx="5932867" cy="769441"/>
          </a:xfrm>
          <a:prstGeom prst="rect">
            <a:avLst/>
          </a:prstGeom>
          <a:noFill/>
        </p:spPr>
        <p:txBody>
          <a:bodyPr wrap="square" rtlCol="0">
            <a:spAutoFit/>
          </a:bodyPr>
          <a:lstStyle/>
          <a:p>
            <a:pPr algn="ctr"/>
            <a:r>
              <a:rPr lang="en-US" sz="4400" b="1" smtClean="0">
                <a:solidFill>
                  <a:srgbClr val="0070C0"/>
                </a:solidFill>
                <a:latin typeface="Times New Roman" panose="02020603050405020304" pitchFamily="18" charset="0"/>
                <a:cs typeface="Times New Roman" panose="02020603050405020304" pitchFamily="18" charset="0"/>
              </a:rPr>
              <a:t>Kì trung gian</a:t>
            </a:r>
            <a:endParaRPr lang="en-GB" sz="4400" b="1">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68" y="1084769"/>
            <a:ext cx="5855367" cy="5629539"/>
          </a:xfrm>
          <a:prstGeom prst="rect">
            <a:avLst/>
          </a:prstGeom>
        </p:spPr>
      </p:pic>
      <p:sp>
        <p:nvSpPr>
          <p:cNvPr id="5" name="TextBox 4"/>
          <p:cNvSpPr txBox="1"/>
          <p:nvPr/>
        </p:nvSpPr>
        <p:spPr>
          <a:xfrm>
            <a:off x="7474226" y="1200459"/>
            <a:ext cx="4492487" cy="1323439"/>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D</a:t>
            </a:r>
            <a:r>
              <a:rPr lang="en-US" sz="4000" b="1" smtClean="0">
                <a:latin typeface="Times New Roman" panose="02020603050405020304" pitchFamily="18" charset="0"/>
                <a:cs typeface="Times New Roman" panose="02020603050405020304" pitchFamily="18" charset="0"/>
              </a:rPr>
              <a:t>ãn </a:t>
            </a:r>
            <a:r>
              <a:rPr lang="en-US" sz="4000" b="1" err="1" smtClean="0">
                <a:latin typeface="Times New Roman" panose="02020603050405020304" pitchFamily="18" charset="0"/>
                <a:cs typeface="Times New Roman" panose="02020603050405020304" pitchFamily="18" charset="0"/>
              </a:rPr>
              <a:t>xoắn</a:t>
            </a:r>
            <a:r>
              <a:rPr lang="en-US" sz="4000" b="1" smtClean="0">
                <a:latin typeface="Times New Roman" panose="02020603050405020304" pitchFamily="18" charset="0"/>
                <a:cs typeface="Times New Roman" panose="02020603050405020304" pitchFamily="18" charset="0"/>
              </a:rPr>
              <a:t> ở </a:t>
            </a:r>
            <a:r>
              <a:rPr lang="en-US" sz="4000" b="1" err="1" smtClean="0">
                <a:latin typeface="Times New Roman" panose="02020603050405020304" pitchFamily="18" charset="0"/>
                <a:cs typeface="Times New Roman" panose="02020603050405020304" pitchFamily="18" charset="0"/>
              </a:rPr>
              <a:t>dạng</a:t>
            </a:r>
            <a:r>
              <a:rPr lang="en-US" sz="4000" b="1" smtClean="0">
                <a:latin typeface="Times New Roman" panose="02020603050405020304" pitchFamily="18" charset="0"/>
                <a:cs typeface="Times New Roman" panose="02020603050405020304" pitchFamily="18" charset="0"/>
              </a:rPr>
              <a:t> </a:t>
            </a:r>
            <a:r>
              <a:rPr lang="en-US" sz="4000" b="1" err="1" smtClean="0">
                <a:latin typeface="Times New Roman" panose="02020603050405020304" pitchFamily="18" charset="0"/>
                <a:cs typeface="Times New Roman" panose="02020603050405020304" pitchFamily="18" charset="0"/>
              </a:rPr>
              <a:t>sợi</a:t>
            </a:r>
            <a:r>
              <a:rPr lang="en-US" sz="4000" b="1" smtClean="0">
                <a:latin typeface="Times New Roman" panose="02020603050405020304" pitchFamily="18" charset="0"/>
                <a:cs typeface="Times New Roman" panose="02020603050405020304" pitchFamily="18" charset="0"/>
              </a:rPr>
              <a:t> </a:t>
            </a:r>
            <a:r>
              <a:rPr lang="en-US" sz="4000" b="1" err="1" smtClean="0">
                <a:latin typeface="Times New Roman" panose="02020603050405020304" pitchFamily="18" charset="0"/>
                <a:cs typeface="Times New Roman" panose="02020603050405020304" pitchFamily="18" charset="0"/>
              </a:rPr>
              <a:t>mảnh</a:t>
            </a:r>
            <a:endParaRPr lang="en-GB" sz="4000" b="1">
              <a:latin typeface="Times New Roman" panose="02020603050405020304" pitchFamily="18" charset="0"/>
              <a:cs typeface="Times New Roman" panose="02020603050405020304" pitchFamily="18" charset="0"/>
            </a:endParaRPr>
          </a:p>
        </p:txBody>
      </p:sp>
      <p:sp>
        <p:nvSpPr>
          <p:cNvPr id="6" name="TextBox 5"/>
          <p:cNvSpPr txBox="1"/>
          <p:nvPr/>
        </p:nvSpPr>
        <p:spPr>
          <a:xfrm>
            <a:off x="7474225" y="2954916"/>
            <a:ext cx="4492487" cy="707886"/>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Tự nhân đôi</a:t>
            </a:r>
            <a:endParaRPr lang="en-GB" sz="4000" b="1">
              <a:solidFill>
                <a:srgbClr val="FF0000"/>
              </a:solidFill>
              <a:latin typeface="Times New Roman" panose="02020603050405020304" pitchFamily="18" charset="0"/>
              <a:cs typeface="Times New Roman" panose="02020603050405020304" pitchFamily="18" charset="0"/>
            </a:endParaRPr>
          </a:p>
        </p:txBody>
      </p:sp>
      <p:sp>
        <p:nvSpPr>
          <p:cNvPr id="7" name="Right Arrow 6"/>
          <p:cNvSpPr/>
          <p:nvPr/>
        </p:nvSpPr>
        <p:spPr>
          <a:xfrm>
            <a:off x="6440557" y="1404978"/>
            <a:ext cx="1152937" cy="46382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8" name="Right Arrow 7"/>
          <p:cNvSpPr/>
          <p:nvPr/>
        </p:nvSpPr>
        <p:spPr>
          <a:xfrm>
            <a:off x="6586331" y="3076946"/>
            <a:ext cx="1152937" cy="46382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1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ppt_w*1.125000"/>
                                          </p:val>
                                        </p:tav>
                                        <p:tav tm="100000">
                                          <p:val>
                                            <p:strVal val="#ppt_x"/>
                                          </p:val>
                                        </p:tav>
                                      </p:tavLst>
                                    </p:anim>
                                    <p:animEffect transition="in" filter="wipe(righ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15" y="1132065"/>
            <a:ext cx="3206841" cy="54628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595" y="0"/>
            <a:ext cx="2199291" cy="5729727"/>
          </a:xfrm>
          <a:prstGeom prst="rect">
            <a:avLst/>
          </a:prstGeom>
        </p:spPr>
      </p:pic>
      <p:grpSp>
        <p:nvGrpSpPr>
          <p:cNvPr id="4" name="Group 3"/>
          <p:cNvGrpSpPr/>
          <p:nvPr/>
        </p:nvGrpSpPr>
        <p:grpSpPr>
          <a:xfrm>
            <a:off x="3648791" y="2505125"/>
            <a:ext cx="4155806" cy="1397174"/>
            <a:chOff x="3248177" y="5080869"/>
            <a:chExt cx="3940935" cy="1076745"/>
          </a:xfrm>
        </p:grpSpPr>
        <p:sp>
          <p:nvSpPr>
            <p:cNvPr id="5" name="TextBox 4"/>
            <p:cNvSpPr txBox="1"/>
            <p:nvPr/>
          </p:nvSpPr>
          <p:spPr>
            <a:xfrm>
              <a:off x="3248177" y="5080869"/>
              <a:ext cx="3940935" cy="646331"/>
            </a:xfrm>
            <a:prstGeom prst="rect">
              <a:avLst/>
            </a:prstGeom>
            <a:noFill/>
          </p:spPr>
          <p:txBody>
            <a:bodyPr wrap="square" rtlCol="0">
              <a:spAutoFit/>
            </a:bodyPr>
            <a:lstStyle/>
            <a:p>
              <a:pPr algn="ctr"/>
              <a:r>
                <a:rPr lang="en-US" sz="3600" b="1" smtClean="0">
                  <a:solidFill>
                    <a:srgbClr val="0070C0"/>
                  </a:solidFill>
                  <a:latin typeface="Times New Roman" panose="02020603050405020304" pitchFamily="18" charset="0"/>
                  <a:cs typeface="Times New Roman" panose="02020603050405020304" pitchFamily="18" charset="0"/>
                </a:rPr>
                <a:t>Nhân đôi</a:t>
              </a:r>
              <a:endParaRPr lang="en-GB" sz="3600" b="1">
                <a:solidFill>
                  <a:srgbClr val="0070C0"/>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4054202" y="5611146"/>
              <a:ext cx="2498502" cy="5464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p:nvSpPr>
        <p:spPr>
          <a:xfrm>
            <a:off x="6151810" y="5655035"/>
            <a:ext cx="6040190" cy="707886"/>
          </a:xfrm>
          <a:prstGeom prst="rect">
            <a:avLst/>
          </a:prstGeom>
          <a:noFill/>
        </p:spPr>
        <p:txBody>
          <a:bodyPr wrap="square" rtlCol="0">
            <a:spAutoFit/>
          </a:bodyPr>
          <a:lstStyle/>
          <a:p>
            <a:pPr algn="ctr"/>
            <a:r>
              <a:rPr lang="en-US" sz="4000" b="1" smtClean="0">
                <a:latin typeface="Times New Roman" panose="02020603050405020304" pitchFamily="18" charset="0"/>
                <a:cs typeface="Times New Roman" panose="02020603050405020304" pitchFamily="18" charset="0"/>
              </a:rPr>
              <a:t>Cặp NST kép tương đồng</a:t>
            </a:r>
            <a:endParaRPr lang="en-GB"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89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015" y="1137974"/>
            <a:ext cx="7659385" cy="5589923"/>
          </a:xfrm>
          <a:prstGeom prst="rect">
            <a:avLst/>
          </a:prstGeom>
        </p:spPr>
      </p:pic>
      <p:sp>
        <p:nvSpPr>
          <p:cNvPr id="3" name="TextBox 2"/>
          <p:cNvSpPr txBox="1"/>
          <p:nvPr/>
        </p:nvSpPr>
        <p:spPr>
          <a:xfrm>
            <a:off x="373487" y="60756"/>
            <a:ext cx="11307651" cy="1077218"/>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Hiện tượng tiếp hợp và </a:t>
            </a:r>
            <a:r>
              <a:rPr lang="en-US" sz="3200" b="1" smtClean="0">
                <a:solidFill>
                  <a:srgbClr val="FF0000"/>
                </a:solidFill>
                <a:latin typeface="Times New Roman" panose="02020603050405020304" pitchFamily="18" charset="0"/>
                <a:cs typeface="Times New Roman" panose="02020603050405020304" pitchFamily="18" charset="0"/>
              </a:rPr>
              <a:t>trao đổi chéo </a:t>
            </a:r>
            <a:r>
              <a:rPr lang="en-US" sz="3200" b="1" smtClean="0">
                <a:latin typeface="Times New Roman" panose="02020603050405020304" pitchFamily="18" charset="0"/>
                <a:cs typeface="Times New Roman" panose="02020603050405020304" pitchFamily="18" charset="0"/>
              </a:rPr>
              <a:t>giữa </a:t>
            </a:r>
            <a:r>
              <a:rPr lang="en-US" sz="3200" b="1" smtClean="0">
                <a:solidFill>
                  <a:srgbClr val="FF0000"/>
                </a:solidFill>
                <a:latin typeface="Times New Roman" panose="02020603050405020304" pitchFamily="18" charset="0"/>
                <a:cs typeface="Times New Roman" panose="02020603050405020304" pitchFamily="18" charset="0"/>
              </a:rPr>
              <a:t>2 chromatid không chị em</a:t>
            </a:r>
            <a:r>
              <a:rPr lang="en-US" sz="3200" b="1" smtClean="0">
                <a:latin typeface="Times New Roman" panose="02020603050405020304" pitchFamily="18" charset="0"/>
                <a:cs typeface="Times New Roman" panose="02020603050405020304" pitchFamily="18" charset="0"/>
              </a:rPr>
              <a:t> trong </a:t>
            </a:r>
            <a:r>
              <a:rPr lang="en-US" sz="3200" b="1" smtClean="0">
                <a:solidFill>
                  <a:srgbClr val="FF0000"/>
                </a:solidFill>
                <a:latin typeface="Times New Roman" panose="02020603050405020304" pitchFamily="18" charset="0"/>
                <a:cs typeface="Times New Roman" panose="02020603050405020304" pitchFamily="18" charset="0"/>
              </a:rPr>
              <a:t>cặp NST kép tương đồng</a:t>
            </a:r>
            <a:endParaRPr lang="en-GB"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2027" y="0"/>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GIẢM PHÂN I</a:t>
            </a:r>
            <a:endParaRPr lang="en-GB" sz="4400" b="1">
              <a:solidFill>
                <a:srgbClr val="FF0000"/>
              </a:solidFill>
              <a:latin typeface="Times New Roman" panose="02020603050405020304" pitchFamily="18" charset="0"/>
              <a:cs typeface="Times New Roman" panose="02020603050405020304" pitchFamily="18" charset="0"/>
            </a:endParaRPr>
          </a:p>
        </p:txBody>
      </p:sp>
      <p:pic>
        <p:nvPicPr>
          <p:cNvPr id="3" name="GIAM PHA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6745" y="613954"/>
            <a:ext cx="11109198" cy="6244046"/>
          </a:xfrm>
          <a:prstGeom prst="rect">
            <a:avLst/>
          </a:prstGeom>
        </p:spPr>
      </p:pic>
    </p:spTree>
    <p:extLst>
      <p:ext uri="{BB962C8B-B14F-4D97-AF65-F5344CB8AC3E}">
        <p14:creationId xmlns:p14="http://schemas.microsoft.com/office/powerpoint/2010/main" val="880496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8" y="0"/>
            <a:ext cx="4357779" cy="6858000"/>
          </a:xfrm>
          <a:prstGeom prst="rect">
            <a:avLst/>
          </a:prstGeom>
        </p:spPr>
      </p:pic>
      <p:sp>
        <p:nvSpPr>
          <p:cNvPr id="10" name="TextBox 9"/>
          <p:cNvSpPr txBox="1"/>
          <p:nvPr/>
        </p:nvSpPr>
        <p:spPr>
          <a:xfrm>
            <a:off x="3988904" y="384198"/>
            <a:ext cx="8388627" cy="1569660"/>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bắt đầu đóng xoắn</a:t>
            </a:r>
            <a:r>
              <a:rPr lang="en-US" sz="3200" b="1" smtClean="0">
                <a:latin typeface="Times New Roman" panose="02020603050405020304" pitchFamily="18" charset="0"/>
                <a:cs typeface="Times New Roman" panose="02020603050405020304" pitchFamily="18" charset="0"/>
              </a:rPr>
              <a:t> và co ngắn</a:t>
            </a:r>
          </a:p>
          <a:p>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tương đồng tiếp hợp và trao đổi đoạn</a:t>
            </a:r>
            <a:endParaRPr lang="en-GB" sz="3200"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988903" y="2236190"/>
            <a:ext cx="8388627" cy="1077218"/>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xếp thành 2 hàng</a:t>
            </a:r>
            <a:r>
              <a:rPr lang="en-US" sz="3200" b="1" smtClean="0">
                <a:latin typeface="Times New Roman" panose="02020603050405020304" pitchFamily="18" charset="0"/>
                <a:cs typeface="Times New Roman" panose="02020603050405020304" pitchFamily="18" charset="0"/>
              </a:rPr>
              <a:t> trên mặt phẳng xích đạo của thoi phân bào</a:t>
            </a:r>
          </a:p>
        </p:txBody>
      </p:sp>
      <p:sp>
        <p:nvSpPr>
          <p:cNvPr id="12" name="TextBox 11"/>
          <p:cNvSpPr txBox="1"/>
          <p:nvPr/>
        </p:nvSpPr>
        <p:spPr>
          <a:xfrm>
            <a:off x="3589657" y="3595740"/>
            <a:ext cx="8388627" cy="1077218"/>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trong cặp NST tương đồng phân li về 2 cực tế bào</a:t>
            </a:r>
            <a:endParaRPr lang="en-US" sz="3200" b="1"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3705568" y="4955290"/>
            <a:ext cx="8388627" cy="1569660"/>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a:t>
            </a:r>
            <a:r>
              <a:rPr lang="en-US" sz="3200" b="1" smtClean="0">
                <a:latin typeface="Times New Roman" panose="02020603050405020304" pitchFamily="18" charset="0"/>
                <a:cs typeface="Times New Roman" panose="02020603050405020304" pitchFamily="18" charset="0"/>
              </a:rPr>
              <a:t>nằm gọn trong nhân của 2 </a:t>
            </a:r>
            <a:r>
              <a:rPr lang="en-US" sz="3200" b="1" smtClean="0">
                <a:solidFill>
                  <a:srgbClr val="FF0000"/>
                </a:solidFill>
                <a:latin typeface="Times New Roman" panose="02020603050405020304" pitchFamily="18" charset="0"/>
                <a:cs typeface="Times New Roman" panose="02020603050405020304" pitchFamily="18" charset="0"/>
              </a:rPr>
              <a:t>tế bào con mới tạo thành,chứa bộ NST đơn bội kép (nNST kép)</a:t>
            </a:r>
            <a:endParaRPr lang="en-US" sz="3200" b="1"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98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1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2027" y="0"/>
            <a:ext cx="6731990" cy="769441"/>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GIẢM PHÂN II</a:t>
            </a:r>
            <a:endParaRPr lang="en-GB" sz="4400" b="1">
              <a:solidFill>
                <a:srgbClr val="FF0000"/>
              </a:solidFill>
              <a:latin typeface="Times New Roman" panose="02020603050405020304" pitchFamily="18" charset="0"/>
              <a:cs typeface="Times New Roman" panose="02020603050405020304" pitchFamily="18" charset="0"/>
            </a:endParaRPr>
          </a:p>
        </p:txBody>
      </p:sp>
      <p:pic>
        <p:nvPicPr>
          <p:cNvPr id="3" name="GIAM PHA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7853" y="678001"/>
            <a:ext cx="10832561" cy="6088559"/>
          </a:xfrm>
          <a:prstGeom prst="rect">
            <a:avLst/>
          </a:prstGeom>
        </p:spPr>
      </p:pic>
    </p:spTree>
    <p:extLst>
      <p:ext uri="{BB962C8B-B14F-4D97-AF65-F5344CB8AC3E}">
        <p14:creationId xmlns:p14="http://schemas.microsoft.com/office/powerpoint/2010/main" val="769679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05"/>
            <a:ext cx="4936235" cy="6965905"/>
          </a:xfrm>
          <a:prstGeom prst="rect">
            <a:avLst/>
          </a:prstGeom>
        </p:spPr>
      </p:pic>
      <p:sp>
        <p:nvSpPr>
          <p:cNvPr id="4" name="TextBox 3"/>
          <p:cNvSpPr txBox="1"/>
          <p:nvPr/>
        </p:nvSpPr>
        <p:spPr>
          <a:xfrm>
            <a:off x="3988904" y="384198"/>
            <a:ext cx="8388627" cy="584775"/>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Các </a:t>
            </a:r>
            <a:r>
              <a:rPr lang="en-US" sz="3200" b="1" smtClean="0">
                <a:solidFill>
                  <a:srgbClr val="FF0000"/>
                </a:solidFill>
                <a:latin typeface="Times New Roman" panose="02020603050405020304" pitchFamily="18" charset="0"/>
                <a:cs typeface="Times New Roman" panose="02020603050405020304" pitchFamily="18" charset="0"/>
              </a:rPr>
              <a:t>NST kép co ngắn</a:t>
            </a:r>
          </a:p>
        </p:txBody>
      </p:sp>
      <p:sp>
        <p:nvSpPr>
          <p:cNvPr id="5" name="TextBox 4"/>
          <p:cNvSpPr txBox="1"/>
          <p:nvPr/>
        </p:nvSpPr>
        <p:spPr>
          <a:xfrm>
            <a:off x="4133930" y="1461076"/>
            <a:ext cx="8388627" cy="1077218"/>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kép xếp thành 1 hàng</a:t>
            </a:r>
            <a:r>
              <a:rPr lang="en-US" sz="3200" b="1" smtClean="0">
                <a:latin typeface="Times New Roman" panose="02020603050405020304" pitchFamily="18" charset="0"/>
                <a:cs typeface="Times New Roman" panose="02020603050405020304" pitchFamily="18" charset="0"/>
              </a:rPr>
              <a:t> trên mặt phẳng xích đạo của thoi phân bào</a:t>
            </a:r>
          </a:p>
        </p:txBody>
      </p:sp>
      <p:sp>
        <p:nvSpPr>
          <p:cNvPr id="7" name="TextBox 6"/>
          <p:cNvSpPr txBox="1"/>
          <p:nvPr/>
        </p:nvSpPr>
        <p:spPr>
          <a:xfrm>
            <a:off x="4870173" y="4923080"/>
            <a:ext cx="6626088" cy="1569660"/>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 Các </a:t>
            </a:r>
            <a:r>
              <a:rPr lang="en-US" sz="3200" b="1" smtClean="0">
                <a:solidFill>
                  <a:srgbClr val="FF0000"/>
                </a:solidFill>
                <a:latin typeface="Times New Roman" panose="02020603050405020304" pitchFamily="18" charset="0"/>
                <a:cs typeface="Times New Roman" panose="02020603050405020304" pitchFamily="18" charset="0"/>
              </a:rPr>
              <a:t>NST đơn </a:t>
            </a:r>
            <a:r>
              <a:rPr lang="en-US" sz="3200" b="1" smtClean="0">
                <a:latin typeface="Times New Roman" panose="02020603050405020304" pitchFamily="18" charset="0"/>
                <a:cs typeface="Times New Roman" panose="02020603050405020304" pitchFamily="18" charset="0"/>
              </a:rPr>
              <a:t>nằm gọn trong nhân của các </a:t>
            </a:r>
            <a:r>
              <a:rPr lang="en-US" sz="3200" b="1" smtClean="0">
                <a:solidFill>
                  <a:srgbClr val="FF0000"/>
                </a:solidFill>
                <a:latin typeface="Times New Roman" panose="02020603050405020304" pitchFamily="18" charset="0"/>
                <a:cs typeface="Times New Roman" panose="02020603050405020304" pitchFamily="18" charset="0"/>
              </a:rPr>
              <a:t>tế bào con mới tạo thành,với số lượng nNST đơn</a:t>
            </a:r>
            <a:endParaRPr lang="en-US" sz="3200" b="1"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4918068" y="2962598"/>
            <a:ext cx="7273932" cy="1569660"/>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2 chromatid </a:t>
            </a:r>
            <a:r>
              <a:rPr lang="en-US" sz="3200" b="1" smtClean="0">
                <a:latin typeface="Times New Roman" panose="02020603050405020304" pitchFamily="18" charset="0"/>
                <a:cs typeface="Times New Roman" panose="02020603050405020304" pitchFamily="18" charset="0"/>
              </a:rPr>
              <a:t>trong từng NST kép </a:t>
            </a:r>
            <a:r>
              <a:rPr lang="en-US" sz="3200" b="1" smtClean="0">
                <a:solidFill>
                  <a:srgbClr val="FF0000"/>
                </a:solidFill>
                <a:latin typeface="Times New Roman" panose="02020603050405020304" pitchFamily="18" charset="0"/>
                <a:cs typeface="Times New Roman" panose="02020603050405020304" pitchFamily="18" charset="0"/>
              </a:rPr>
              <a:t>tách nhau ở tâm động thành 2 NST đơn</a:t>
            </a:r>
            <a:r>
              <a:rPr lang="en-US" sz="3200" b="1" smtClean="0">
                <a:latin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cs typeface="Times New Roman" panose="02020603050405020304" pitchFamily="18" charset="0"/>
              </a:rPr>
              <a:t>phân li về 2 cực tế bào</a:t>
            </a:r>
            <a:endParaRPr lang="en-GB"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3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1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6&quot;/&gt;&lt;/object&gt;&lt;object type=&quot;3&quot; unique_id=&quot;10085&quot;&gt;&lt;property id=&quot;20148&quot; value=&quot;5&quot;/&gt;&lt;property id=&quot;20300&quot; value=&quot;Slide 13&quot;/&gt;&lt;property id=&quot;20307&quot; value=&quot;268&quot;/&gt;&lt;/object&gt;&lt;object type=&quot;3&quot; unique_id=&quot;10086&quot;&gt;&lt;property id=&quot;20148&quot; value=&quot;5&quot;/&gt;&lt;property id=&quot;20300&quot; value=&quot;Slide 14&quot;/&gt;&lt;property id=&quot;20307&quot; value=&quot;269&quot;/&gt;&lt;/object&gt;&lt;object type=&quot;3&quot; unique_id=&quot;10087&quot;&gt;&lt;property id=&quot;20148&quot; value=&quot;5&quot;/&gt;&lt;property id=&quot;20300&quot; value=&quot;Slide 15&quot;/&gt;&lt;property id=&quot;20307&quot; value=&quot;270&quot;/&gt;&lt;/object&gt;&lt;object type=&quot;3&quot; unique_id=&quot;10156&quot;&gt;&lt;property id=&quot;20148&quot; value=&quot;5&quot;/&gt;&lt;property id=&quot;20300&quot; value=&quot;Slide 16&quot;/&gt;&lt;property id=&quot;20307&quot; value=&quot;271&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470</Words>
  <Application>Microsoft Office PowerPoint</Application>
  <PresentationFormat>Widescreen</PresentationFormat>
  <Paragraphs>51</Paragraphs>
  <Slides>16</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NhokBibi</dc:creator>
  <cp:lastModifiedBy>NhokBibi</cp:lastModifiedBy>
  <cp:revision>18</cp:revision>
  <dcterms:created xsi:type="dcterms:W3CDTF">2020-09-15T15:08:46Z</dcterms:created>
  <dcterms:modified xsi:type="dcterms:W3CDTF">2021-08-31T14:26:23Z</dcterms:modified>
</cp:coreProperties>
</file>